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0" r:id="rId3"/>
    <p:sldMasterId id="2147483713" r:id="rId4"/>
    <p:sldMasterId id="2147483735" r:id="rId5"/>
    <p:sldMasterId id="2147483743" r:id="rId6"/>
    <p:sldMasterId id="2147483758" r:id="rId7"/>
    <p:sldMasterId id="2147483764" r:id="rId8"/>
    <p:sldMasterId id="2147483806" r:id="rId9"/>
  </p:sldMasterIdLst>
  <p:notesMasterIdLst>
    <p:notesMasterId r:id="rId18"/>
  </p:notesMasterIdLst>
  <p:handoutMasterIdLst>
    <p:handoutMasterId r:id="rId19"/>
  </p:handoutMasterIdLst>
  <p:sldIdLst>
    <p:sldId id="396" r:id="rId10"/>
    <p:sldId id="576" r:id="rId11"/>
    <p:sldId id="575" r:id="rId12"/>
    <p:sldId id="342" r:id="rId13"/>
    <p:sldId id="343" r:id="rId14"/>
    <p:sldId id="391" r:id="rId15"/>
    <p:sldId id="365" r:id="rId16"/>
    <p:sldId id="468" r:id="rId17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5671" autoAdjust="0"/>
  </p:normalViewPr>
  <p:slideViewPr>
    <p:cSldViewPr>
      <p:cViewPr varScale="1">
        <p:scale>
          <a:sx n="28" d="100"/>
          <a:sy n="28" d="100"/>
        </p:scale>
        <p:origin x="296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17.01.2018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11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45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270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 smtClean="0">
              <a:solidFill>
                <a:schemeClr val="bg1"/>
              </a:solidFill>
            </a:endParaRPr>
          </a:p>
          <a:p>
            <a:endParaRPr lang="en-US" sz="16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25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968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fr-FR" sz="1200" b="0" i="0" baseline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endParaRPr lang="es-ES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543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6754" indent="-2795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8083" indent="-2236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5316" indent="-2236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2549" indent="-2236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8D923-F590-43AF-BA1F-C8ECE934F54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2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8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8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17/01/2018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66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17.01.2018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52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79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067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7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9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9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6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764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15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8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12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65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340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4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6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39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17.01.2018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3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62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50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17.01.2018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0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79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27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6C5CF5-CEC8-4488-9EC4-FD67384161D7}" type="datetimeFigureOut">
              <a:rPr lang="fi-FI" smtClean="0">
                <a:solidFill>
                  <a:prstClr val="black"/>
                </a:solidFill>
              </a:rPr>
              <a:pPr/>
              <a:t>17.1.2018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353B-E7B4-4B3A-8762-EF1FB2DC3C3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43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17.01.2018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133600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E08D5-14EC-483C-9FDC-FAA2107F912C}" type="datetimeFigureOut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2" r:id="rId10"/>
    <p:sldLayoutId id="2147483712" r:id="rId11"/>
    <p:sldLayoutId id="214748374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r>
              <a:rPr lang="de-DE" altLang="de-DE" smtClean="0"/>
              <a:t>ICT</a:t>
            </a:r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r>
              <a:rPr lang="en-US" altLang="de-DE" smtClean="0"/>
              <a:t>	European Centre for Modern Languages and European Commission cooperation on</a:t>
            </a:r>
            <a:br>
              <a:rPr lang="en-US" altLang="de-DE" smtClean="0"/>
            </a:br>
            <a:r>
              <a:rPr lang="en-US" altLang="de-DE" smtClean="0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8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coe.int/t/dg4/linguistic/langeduc/le_platformintro_EN.as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hyperlink" Target="http://www.ecml.at/Portals/1/documents/Calendar/Colloquium%20Dec17%20Programme_EN.pdf?ver=2017-08-23-093726-6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ecml.at/ECML-Programme/Thinktanks/tabid/1913/language/en-GB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TrainingConsultancy/TrainingConsultancy-Overview/tabid/1764/language/en-US/Default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://www.ecml.at/TrainingConsultancy/TrainingConsultancy-Overview/tabid/1764/language/en-GB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Thematicareas/Thematicareas-Overview/tabid/1763/language/en-GB/Defaul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1" y="99403"/>
            <a:ext cx="9073008" cy="1944216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 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3600" b="1" dirty="0" err="1" smtClean="0">
                <a:solidFill>
                  <a:srgbClr val="1F497D"/>
                </a:solidFill>
              </a:rPr>
              <a:t>Languages</a:t>
            </a:r>
            <a:r>
              <a:rPr lang="fr-FR" sz="3600" b="1" dirty="0" smtClean="0">
                <a:solidFill>
                  <a:srgbClr val="1F497D"/>
                </a:solidFill>
              </a:rPr>
              <a:t> </a:t>
            </a:r>
            <a:r>
              <a:rPr lang="fr-FR" sz="3600" b="1" dirty="0" err="1" smtClean="0">
                <a:solidFill>
                  <a:srgbClr val="1F497D"/>
                </a:solidFill>
              </a:rPr>
              <a:t>matter</a:t>
            </a:r>
            <a:r>
              <a:rPr lang="fr-FR" sz="3600" b="1" dirty="0" smtClean="0">
                <a:solidFill>
                  <a:srgbClr val="1F497D"/>
                </a:solidFill>
              </a:rPr>
              <a:t> </a:t>
            </a:r>
            <a:r>
              <a:rPr lang="fr-FR" sz="3600" b="1" dirty="0">
                <a:solidFill>
                  <a:srgbClr val="1F497D"/>
                </a:solidFill>
              </a:rPr>
              <a:t>– </a:t>
            </a:r>
            <a:r>
              <a:rPr lang="fr-FR" sz="3600" b="1" dirty="0" err="1">
                <a:solidFill>
                  <a:srgbClr val="1F497D"/>
                </a:solidFill>
              </a:rPr>
              <a:t>now</a:t>
            </a:r>
            <a:r>
              <a:rPr lang="fr-FR" sz="3600" b="1" dirty="0">
                <a:solidFill>
                  <a:srgbClr val="1F497D"/>
                </a:solidFill>
              </a:rPr>
              <a:t> more </a:t>
            </a:r>
            <a:r>
              <a:rPr lang="fr-FR" sz="3600" b="1" dirty="0" err="1">
                <a:solidFill>
                  <a:srgbClr val="1F497D"/>
                </a:solidFill>
              </a:rPr>
              <a:t>than</a:t>
            </a:r>
            <a:r>
              <a:rPr lang="fr-FR" sz="3600" b="1" dirty="0">
                <a:solidFill>
                  <a:srgbClr val="1F497D"/>
                </a:solidFill>
              </a:rPr>
              <a:t> </a:t>
            </a:r>
            <a:r>
              <a:rPr lang="fr-FR" sz="3600" b="1" dirty="0" err="1">
                <a:solidFill>
                  <a:srgbClr val="1F497D"/>
                </a:solidFill>
              </a:rPr>
              <a:t>ever</a:t>
            </a:r>
            <a:r>
              <a:rPr lang="fr-FR" sz="3600" b="1" dirty="0" smtClean="0">
                <a:solidFill>
                  <a:srgbClr val="1F497D"/>
                </a:solidFill>
              </a:rPr>
              <a:t>!</a:t>
            </a:r>
            <a:br>
              <a:rPr lang="fr-FR" sz="3600" b="1" dirty="0" smtClean="0">
                <a:solidFill>
                  <a:srgbClr val="1F497D"/>
                </a:solidFill>
              </a:rPr>
            </a:br>
            <a:r>
              <a:rPr lang="es-ES" sz="3600" b="1" dirty="0" smtClean="0">
                <a:solidFill>
                  <a:srgbClr val="1F497D"/>
                </a:solidFill>
              </a:rPr>
              <a:t/>
            </a:r>
            <a:br>
              <a:rPr lang="es-ES" sz="3600" b="1" dirty="0" smtClean="0">
                <a:solidFill>
                  <a:srgbClr val="1F497D"/>
                </a:solidFill>
              </a:rPr>
            </a:b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" y="4177952"/>
            <a:ext cx="2543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alibri"/>
              </a:rPr>
              <a:t>European Centre for Modern Languages </a:t>
            </a:r>
            <a:br>
              <a:rPr lang="en-GB" b="1" dirty="0">
                <a:solidFill>
                  <a:srgbClr val="0070C0"/>
                </a:solidFill>
                <a:latin typeface="Calibri"/>
              </a:rPr>
            </a:br>
            <a:r>
              <a:rPr lang="en-GB" b="1" dirty="0">
                <a:solidFill>
                  <a:srgbClr val="0070C0"/>
                </a:solidFill>
                <a:latin typeface="Calibri"/>
              </a:rPr>
              <a:t>of the Council of </a:t>
            </a:r>
            <a:r>
              <a:rPr lang="en-GB" b="1" dirty="0" smtClean="0">
                <a:solidFill>
                  <a:srgbClr val="0070C0"/>
                </a:solidFill>
                <a:latin typeface="Calibri"/>
              </a:rPr>
              <a:t>Europe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/>
              </a:rPr>
              <a:t> </a:t>
            </a:r>
            <a:endParaRPr lang="es-ES" b="1" dirty="0">
              <a:solidFill>
                <a:srgbClr val="0070C0"/>
              </a:solidFill>
              <a:latin typeface="Calibri"/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Calibri"/>
              </a:rPr>
              <a:t>ECML</a:t>
            </a:r>
            <a:endParaRPr lang="es-ES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131507"/>
            <a:ext cx="3960440" cy="19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19872" y="4199615"/>
            <a:ext cx="2288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2060"/>
                </a:solidFill>
                <a:latin typeface="+mj-lt"/>
              </a:rPr>
              <a:t>Centre européen pour les langues vivantes du Conseil de </a:t>
            </a:r>
            <a:r>
              <a:rPr lang="de-AT" b="1" dirty="0" err="1" smtClean="0">
                <a:solidFill>
                  <a:srgbClr val="002060"/>
                </a:solidFill>
                <a:latin typeface="+mj-lt"/>
              </a:rPr>
              <a:t>l‘Europe</a:t>
            </a:r>
            <a:endParaRPr lang="de-AT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de-AT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de-AT" b="1" dirty="0" smtClean="0">
                <a:solidFill>
                  <a:srgbClr val="002060"/>
                </a:solidFill>
                <a:latin typeface="+mj-lt"/>
              </a:rPr>
              <a:t>CELV</a:t>
            </a:r>
            <a:endParaRPr lang="de-AT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227787"/>
            <a:ext cx="256125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70C0"/>
                </a:solidFill>
                <a:latin typeface="+mn-lt"/>
              </a:rPr>
              <a:t>Europäisches Fremdsprachenzentrum des </a:t>
            </a:r>
            <a:r>
              <a:rPr lang="de-AT" b="1" dirty="0" smtClean="0">
                <a:solidFill>
                  <a:srgbClr val="0070C0"/>
                </a:solidFill>
                <a:latin typeface="+mn-lt"/>
              </a:rPr>
              <a:t>Europarates</a:t>
            </a:r>
          </a:p>
          <a:p>
            <a:pPr algn="ctr"/>
            <a:endParaRPr lang="de-AT" sz="8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de-AT" b="1" dirty="0" smtClean="0">
                <a:solidFill>
                  <a:srgbClr val="0070C0"/>
                </a:solidFill>
                <a:latin typeface="+mn-lt"/>
              </a:rPr>
              <a:t>EFSZ</a:t>
            </a:r>
            <a:endParaRPr lang="de-AT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2" descr="image00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3" y="2131508"/>
            <a:ext cx="3831149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4798141" y="174216"/>
            <a:ext cx="4214625" cy="6714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endParaRPr lang="fr-FR" sz="2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4216"/>
            <a:ext cx="750654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23438C"/>
                </a:solidFill>
                <a:latin typeface="+mj-lt"/>
              </a:rPr>
              <a:t>Council of Europe</a:t>
            </a:r>
            <a:endParaRPr lang="fr-FR" sz="3600" b="1" dirty="0">
              <a:solidFill>
                <a:srgbClr val="23438C"/>
              </a:solidFill>
              <a:latin typeface="+mj-lt"/>
            </a:endParaRPr>
          </a:p>
          <a:p>
            <a:pPr algn="ctr"/>
            <a:endParaRPr lang="fr-FR" sz="800" dirty="0">
              <a:solidFill>
                <a:srgbClr val="23438C"/>
              </a:solidFill>
              <a:latin typeface="+mj-lt"/>
            </a:endParaRPr>
          </a:p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Established on 5 May </a:t>
            </a:r>
            <a:r>
              <a:rPr lang="fr-FR" sz="2400" b="1" dirty="0">
                <a:solidFill>
                  <a:srgbClr val="0070C0"/>
                </a:solidFill>
                <a:latin typeface="+mj-lt"/>
              </a:rPr>
              <a:t>1949 (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Treaty of London) by </a:t>
            </a:r>
            <a:r>
              <a:rPr lang="fr-FR" sz="2400" b="1" dirty="0">
                <a:solidFill>
                  <a:srgbClr val="0070C0"/>
                </a:solidFill>
                <a:latin typeface="+mj-lt"/>
              </a:rPr>
              <a:t>10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states </a:t>
            </a: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fr-FR" sz="800" b="1" dirty="0">
              <a:solidFill>
                <a:srgbClr val="23438C"/>
              </a:solidFill>
              <a:latin typeface="+mj-lt"/>
            </a:endParaRPr>
          </a:p>
          <a:p>
            <a:pPr algn="ctr"/>
            <a:r>
              <a:rPr lang="fr-FR" sz="2400" b="1" dirty="0" smtClean="0">
                <a:solidFill>
                  <a:srgbClr val="23438C"/>
                </a:solidFill>
                <a:latin typeface="+mj-lt"/>
              </a:rPr>
              <a:t>Comprises </a:t>
            </a:r>
            <a:r>
              <a:rPr lang="fr-FR" sz="2400" b="1" dirty="0">
                <a:solidFill>
                  <a:srgbClr val="23438C"/>
                </a:solidFill>
                <a:latin typeface="+mj-lt"/>
                <a:hlinkClick r:id="rId3" action="ppaction://hlinksldjump"/>
              </a:rPr>
              <a:t>47 </a:t>
            </a:r>
            <a:r>
              <a:rPr lang="fr-FR" sz="2400" b="1" dirty="0" smtClean="0">
                <a:solidFill>
                  <a:srgbClr val="23438C"/>
                </a:solidFill>
                <a:latin typeface="+mj-lt"/>
                <a:hlinkClick r:id="rId3" action="ppaction://hlinksldjump"/>
              </a:rPr>
              <a:t>member states</a:t>
            </a:r>
            <a:r>
              <a:rPr lang="fr-FR" sz="2400" b="1" dirty="0" smtClean="0">
                <a:solidFill>
                  <a:srgbClr val="23438C"/>
                </a:solidFill>
                <a:latin typeface="+mj-lt"/>
              </a:rPr>
              <a:t> today</a:t>
            </a:r>
            <a:endParaRPr lang="fr-FR" sz="2400" b="1" dirty="0">
              <a:solidFill>
                <a:srgbClr val="23438C"/>
              </a:solidFill>
              <a:latin typeface="+mj-lt"/>
            </a:endParaRPr>
          </a:p>
          <a:p>
            <a:pPr algn="ctr"/>
            <a:endParaRPr lang="fr-FR" sz="800" b="1" dirty="0">
              <a:solidFill>
                <a:srgbClr val="23438C"/>
              </a:solidFill>
              <a:latin typeface="+mj-lt"/>
            </a:endParaRPr>
          </a:p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Based in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hlinkClick r:id="" action="ppaction://noaction"/>
              </a:rPr>
              <a:t>Strasbourg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+mj-lt"/>
              </a:rPr>
              <a:t>(France)</a:t>
            </a:r>
          </a:p>
          <a:p>
            <a:pPr algn="ctr"/>
            <a:endParaRPr lang="fr-FR" sz="800" b="1" dirty="0">
              <a:solidFill>
                <a:srgbClr val="23438C"/>
              </a:solidFill>
              <a:latin typeface="+mj-lt"/>
            </a:endParaRPr>
          </a:p>
          <a:p>
            <a:pPr algn="ctr"/>
            <a:r>
              <a:rPr lang="fr-FR" sz="2400" b="1" dirty="0" smtClean="0">
                <a:solidFill>
                  <a:srgbClr val="23438C"/>
                </a:solidFill>
                <a:latin typeface="+mj-lt"/>
              </a:rPr>
              <a:t>Intergovernmental political Organisation, </a:t>
            </a:r>
            <a:br>
              <a:rPr lang="fr-FR" sz="2400" b="1" dirty="0" smtClean="0">
                <a:solidFill>
                  <a:srgbClr val="23438C"/>
                </a:solidFill>
                <a:latin typeface="+mj-lt"/>
              </a:rPr>
            </a:br>
            <a:r>
              <a:rPr lang="fr-FR" sz="2400" b="1" dirty="0" smtClean="0">
                <a:solidFill>
                  <a:srgbClr val="23438C"/>
                </a:solidFill>
                <a:latin typeface="+mj-lt"/>
              </a:rPr>
              <a:t>founded on three main values: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fr-FR" sz="2400" b="1" dirty="0" smtClean="0">
                <a:solidFill>
                  <a:srgbClr val="0070C0"/>
                </a:solidFill>
                <a:latin typeface="+mj-lt"/>
              </a:rPr>
            </a:br>
            <a:r>
              <a:rPr lang="fr-FR" sz="2400" b="1" dirty="0" err="1" smtClean="0">
                <a:solidFill>
                  <a:srgbClr val="0070C0"/>
                </a:solidFill>
                <a:latin typeface="+mj-lt"/>
              </a:rPr>
              <a:t>human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</a:rPr>
              <a:t>rights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, democracy and the rule of law </a:t>
            </a: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fr-FR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833" y="4149080"/>
            <a:ext cx="5544616" cy="15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3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4798141" y="174216"/>
            <a:ext cx="4214625" cy="6714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endParaRPr lang="fr-FR" sz="2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12"/>
            <a:ext cx="9144000" cy="4698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1495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1F497D">
                    <a:lumMod val="75000"/>
                  </a:srgbClr>
                </a:solidFill>
                <a:latin typeface="+mj-lt"/>
              </a:rPr>
              <a:t>The</a:t>
            </a:r>
            <a:r>
              <a:rPr lang="es-ES" sz="40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 </a:t>
            </a:r>
            <a:r>
              <a:rPr lang="es-ES" sz="40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Council of </a:t>
            </a:r>
            <a:r>
              <a:rPr lang="es-ES" sz="4000" b="1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Europe</a:t>
            </a:r>
            <a:r>
              <a:rPr lang="es-ES" sz="40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 </a:t>
            </a:r>
            <a:endParaRPr lang="es-ES" sz="40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9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8368" y="194741"/>
            <a:ext cx="90364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de-DE" sz="3600" b="1" dirty="0" smtClean="0">
                <a:solidFill>
                  <a:schemeClr val="tx2"/>
                </a:solidFill>
              </a:rPr>
              <a:t>The Council of Europe and languages</a:t>
            </a:r>
          </a:p>
          <a:p>
            <a:pPr eaLnBrk="1" hangingPunct="1"/>
            <a:endParaRPr lang="en-US" altLang="de-DE" sz="2000" dirty="0" smtClean="0">
              <a:solidFill>
                <a:srgbClr val="51515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491" y="882546"/>
            <a:ext cx="6120914" cy="34628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67744" y="4474143"/>
            <a:ext cx="367240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 and </a:t>
            </a:r>
            <a:r>
              <a:rPr lang="fr-F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68" y="5307745"/>
            <a:ext cx="857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4"/>
              </a:rPr>
              <a:t>http://www.coe.int/t/dg4/linguistic/langeduc/le_platformintro_EN.asp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oon 8"/>
          <p:cNvSpPr/>
          <p:nvPr/>
        </p:nvSpPr>
        <p:spPr>
          <a:xfrm rot="1130582">
            <a:off x="6920746" y="1069556"/>
            <a:ext cx="1206160" cy="1129059"/>
          </a:xfrm>
          <a:prstGeom prst="moon">
            <a:avLst>
              <a:gd name="adj" fmla="val 2272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Moon 9"/>
          <p:cNvSpPr/>
          <p:nvPr/>
        </p:nvSpPr>
        <p:spPr>
          <a:xfrm rot="9440700">
            <a:off x="7765087" y="1087335"/>
            <a:ext cx="1285621" cy="1109597"/>
          </a:xfrm>
          <a:prstGeom prst="moon">
            <a:avLst>
              <a:gd name="adj" fmla="val 2326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Box 10"/>
          <p:cNvSpPr txBox="1"/>
          <p:nvPr/>
        </p:nvSpPr>
        <p:spPr>
          <a:xfrm>
            <a:off x="7164405" y="1389297"/>
            <a:ext cx="168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0070C0"/>
                </a:solidFill>
                <a:latin typeface="+mn-lt"/>
              </a:rPr>
              <a:t>Language </a:t>
            </a:r>
            <a:r>
              <a:rPr lang="de-AT" sz="1200" b="1" dirty="0" err="1" smtClean="0">
                <a:solidFill>
                  <a:srgbClr val="0070C0"/>
                </a:solidFill>
                <a:latin typeface="+mn-lt"/>
              </a:rPr>
              <a:t>education</a:t>
            </a:r>
            <a:r>
              <a:rPr lang="de-AT" sz="1200" b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de-AT" sz="1200" b="1" dirty="0" err="1" smtClean="0">
                <a:solidFill>
                  <a:srgbClr val="0070C0"/>
                </a:solidFill>
                <a:latin typeface="+mn-lt"/>
              </a:rPr>
              <a:t>contributing</a:t>
            </a:r>
            <a:r>
              <a:rPr lang="de-AT" sz="1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AT" sz="1200" b="1" dirty="0" err="1" smtClean="0">
                <a:solidFill>
                  <a:srgbClr val="0070C0"/>
                </a:solidFill>
                <a:latin typeface="+mn-lt"/>
              </a:rPr>
              <a:t>to</a:t>
            </a:r>
            <a:r>
              <a:rPr lang="de-AT" sz="1200" b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de-AT" sz="1200" b="1" dirty="0" err="1" smtClean="0">
                <a:solidFill>
                  <a:srgbClr val="0070C0"/>
                </a:solidFill>
                <a:latin typeface="+mn-lt"/>
              </a:rPr>
              <a:t>democracy</a:t>
            </a:r>
            <a:endParaRPr lang="de-AT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1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6043" y="2950850"/>
            <a:ext cx="3180403" cy="1224000"/>
            <a:chOff x="4740685" y="3432642"/>
            <a:chExt cx="3203321" cy="1076478"/>
          </a:xfrm>
        </p:grpSpPr>
        <p:sp>
          <p:nvSpPr>
            <p:cNvPr id="12" name="Rectangle 11"/>
            <p:cNvSpPr/>
            <p:nvPr/>
          </p:nvSpPr>
          <p:spPr>
            <a:xfrm>
              <a:off x="4740685" y="3432642"/>
              <a:ext cx="3203321" cy="1076478"/>
            </a:xfrm>
            <a:prstGeom prst="rect">
              <a:avLst/>
            </a:prstGeom>
            <a:solidFill>
              <a:srgbClr val="C15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09633" y="3581272"/>
              <a:ext cx="3034826" cy="67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Key </a:t>
              </a: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target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audience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decision-makers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teacher-trainers, language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teachers</a:t>
              </a:r>
              <a:endParaRPr lang="en-US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7657" y="425626"/>
            <a:ext cx="8620654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ECML: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who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we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are and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what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we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de-DE" sz="9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6043" y="1595037"/>
            <a:ext cx="3197227" cy="1235544"/>
            <a:chOff x="1368645" y="2162656"/>
            <a:chExt cx="3197227" cy="1073305"/>
          </a:xfrm>
        </p:grpSpPr>
        <p:sp>
          <p:nvSpPr>
            <p:cNvPr id="9" name="Rectangle 8"/>
            <p:cNvSpPr/>
            <p:nvPr/>
          </p:nvSpPr>
          <p:spPr>
            <a:xfrm>
              <a:off x="1368645" y="2162656"/>
              <a:ext cx="3197227" cy="1063277"/>
            </a:xfrm>
            <a:prstGeom prst="rect">
              <a:avLst/>
            </a:prstGeom>
            <a:solidFill>
              <a:srgbClr val="618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68645" y="2251076"/>
              <a:ext cx="3197227" cy="98488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 enlarged Partial Agreement </a:t>
              </a:r>
              <a:endPara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the Council of Europe with 33 member states; founded in Graz, Austria in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1994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4091" y="1612838"/>
            <a:ext cx="3197227" cy="1235545"/>
            <a:chOff x="4740685" y="2162655"/>
            <a:chExt cx="3197227" cy="1073306"/>
          </a:xfrm>
        </p:grpSpPr>
        <p:sp>
          <p:nvSpPr>
            <p:cNvPr id="13" name="Rectangle 12"/>
            <p:cNvSpPr/>
            <p:nvPr/>
          </p:nvSpPr>
          <p:spPr>
            <a:xfrm>
              <a:off x="4740685" y="2162655"/>
              <a:ext cx="3197227" cy="1063277"/>
            </a:xfrm>
            <a:prstGeom prst="rect">
              <a:avLst/>
            </a:prstGeom>
            <a:solidFill>
              <a:srgbClr val="646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72029" y="2251076"/>
              <a:ext cx="30992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altLang="de-DE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Mission </a:t>
              </a:r>
            </a:p>
            <a:p>
              <a:pPr lvl="0" algn="ctr"/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innovation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learning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teaching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;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implementation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effective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education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policies</a:t>
              </a:r>
              <a:endPara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4092" y="2952219"/>
            <a:ext cx="3197227" cy="1224000"/>
            <a:chOff x="654307" y="3305117"/>
            <a:chExt cx="3197227" cy="1076478"/>
          </a:xfrm>
        </p:grpSpPr>
        <p:sp>
          <p:nvSpPr>
            <p:cNvPr id="11" name="Rectangle 10"/>
            <p:cNvSpPr/>
            <p:nvPr/>
          </p:nvSpPr>
          <p:spPr>
            <a:xfrm>
              <a:off x="654307" y="3305117"/>
              <a:ext cx="3197227" cy="1076478"/>
            </a:xfrm>
            <a:prstGeom prst="rect">
              <a:avLst/>
            </a:prstGeom>
            <a:solidFill>
              <a:srgbClr val="B5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8321" y="3451296"/>
              <a:ext cx="2909196" cy="67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 </a:t>
              </a:r>
              <a:r>
                <a:rPr lang="de-DE" altLang="de-DE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year</a:t>
              </a:r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programmes</a:t>
              </a:r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de-DE" altLang="de-DE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international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projects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bilateral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training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onsultancy</a:t>
              </a:r>
              <a:endPara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560" y="4292709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Our vision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 Europe committed to linguistic and cultural diversity, where the key role of quality language education in achieving intercultural dialogue, democratic citizenship and social cohesion is </a:t>
            </a:r>
            <a:r>
              <a:rPr lang="en-US" b="1" dirty="0" err="1">
                <a:solidFill>
                  <a:srgbClr val="0070C0"/>
                </a:solidFill>
                <a:latin typeface="+mn-lt"/>
              </a:rPr>
              <a:t>recognised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and supported.</a:t>
            </a:r>
          </a:p>
        </p:txBody>
      </p:sp>
    </p:spTree>
    <p:extLst>
      <p:ext uri="{BB962C8B-B14F-4D97-AF65-F5344CB8AC3E}">
        <p14:creationId xmlns:p14="http://schemas.microsoft.com/office/powerpoint/2010/main" val="15358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548" y="362964"/>
            <a:ext cx="624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ECML Programme 2016-2019</a:t>
            </a:r>
          </a:p>
          <a:p>
            <a:pPr algn="ctr"/>
            <a:r>
              <a:rPr lang="de-AT" sz="2800" b="1" dirty="0" err="1">
                <a:solidFill>
                  <a:srgbClr val="1F497D">
                    <a:lumMod val="75000"/>
                  </a:srgbClr>
                </a:solidFill>
                <a:latin typeface="+mj-lt"/>
              </a:rPr>
              <a:t>Languages</a:t>
            </a:r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 at the heart </a:t>
            </a:r>
            <a:r>
              <a:rPr lang="de-AT" sz="2800" b="1" dirty="0" err="1">
                <a:solidFill>
                  <a:srgbClr val="1F497D">
                    <a:lumMod val="75000"/>
                  </a:srgbClr>
                </a:solidFill>
                <a:latin typeface="+mj-lt"/>
              </a:rPr>
              <a:t>of</a:t>
            </a:r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 </a:t>
            </a:r>
            <a:r>
              <a:rPr lang="de-AT" sz="2800" b="1" dirty="0" err="1">
                <a:solidFill>
                  <a:srgbClr val="1F497D">
                    <a:lumMod val="75000"/>
                  </a:srgbClr>
                </a:solidFill>
                <a:latin typeface="+mj-lt"/>
              </a:rPr>
              <a:t>learning</a:t>
            </a:r>
            <a:endParaRPr lang="de-AT" sz="28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4" y="1738461"/>
            <a:ext cx="5045057" cy="34526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0654154">
            <a:off x="1761739" y="3639730"/>
            <a:ext cx="1324813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 research</a:t>
            </a:r>
          </a:p>
        </p:txBody>
      </p:sp>
      <p:sp>
        <p:nvSpPr>
          <p:cNvPr id="23" name="TextBox 22"/>
          <p:cNvSpPr txBox="1"/>
          <p:nvPr/>
        </p:nvSpPr>
        <p:spPr>
          <a:xfrm rot="2154858">
            <a:off x="2607278" y="1848510"/>
            <a:ext cx="1268005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Digital literacy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100" y="2977257"/>
            <a:ext cx="2702181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teacher competences</a:t>
            </a:r>
          </a:p>
        </p:txBody>
      </p:sp>
      <p:sp>
        <p:nvSpPr>
          <p:cNvPr id="21" name="TextBox 20"/>
          <p:cNvSpPr txBox="1"/>
          <p:nvPr/>
        </p:nvSpPr>
        <p:spPr>
          <a:xfrm rot="1696484">
            <a:off x="2147700" y="2023957"/>
            <a:ext cx="1527411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Adult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migrants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403838">
            <a:off x="1756112" y="2216712"/>
            <a:ext cx="1701488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Sign languages</a:t>
            </a:r>
          </a:p>
        </p:txBody>
      </p:sp>
      <p:sp>
        <p:nvSpPr>
          <p:cNvPr id="19" name="TextBox 18"/>
          <p:cNvSpPr txBox="1"/>
          <p:nvPr/>
        </p:nvSpPr>
        <p:spPr>
          <a:xfrm rot="858553">
            <a:off x="1472143" y="2474763"/>
            <a:ext cx="1968536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CEFR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implementation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246182">
            <a:off x="765160" y="3328480"/>
            <a:ext cx="2436194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learning environments</a:t>
            </a:r>
          </a:p>
        </p:txBody>
      </p:sp>
      <p:sp>
        <p:nvSpPr>
          <p:cNvPr id="31" name="TextBox 30"/>
          <p:cNvSpPr txBox="1"/>
          <p:nvPr/>
        </p:nvSpPr>
        <p:spPr>
          <a:xfrm rot="580980">
            <a:off x="981997" y="2692251"/>
            <a:ext cx="2324349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in subject learning</a:t>
            </a:r>
          </a:p>
        </p:txBody>
      </p:sp>
      <p:sp>
        <p:nvSpPr>
          <p:cNvPr id="32" name="TextBox 31"/>
          <p:cNvSpPr txBox="1"/>
          <p:nvPr/>
        </p:nvSpPr>
        <p:spPr>
          <a:xfrm rot="21013276">
            <a:off x="5486556" y="2572401"/>
            <a:ext cx="3096344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Whole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-school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approaches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of schooling</a:t>
            </a:r>
          </a:p>
        </p:txBody>
      </p:sp>
      <p:sp>
        <p:nvSpPr>
          <p:cNvPr id="33" name="TextBox 32">
            <a:hlinkClick r:id="rId4"/>
          </p:cNvPr>
          <p:cNvSpPr txBox="1"/>
          <p:nvPr/>
        </p:nvSpPr>
        <p:spPr>
          <a:xfrm rot="20955508">
            <a:off x="5195713" y="2233608"/>
            <a:ext cx="2362823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Early language learning</a:t>
            </a:r>
          </a:p>
        </p:txBody>
      </p:sp>
      <p:sp>
        <p:nvSpPr>
          <p:cNvPr id="2" name="TextBox 1"/>
          <p:cNvSpPr txBox="1"/>
          <p:nvPr/>
        </p:nvSpPr>
        <p:spPr>
          <a:xfrm rot="21174890">
            <a:off x="5814322" y="3189450"/>
            <a:ext cx="2209544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pathways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2013" y="3759682"/>
            <a:ext cx="779523" cy="485703"/>
          </a:xfrm>
          <a:prstGeom prst="rect">
            <a:avLst/>
          </a:prstGeom>
        </p:spPr>
      </p:pic>
      <p:sp>
        <p:nvSpPr>
          <p:cNvPr id="7" name="AutoShape 2" descr="Bildergebnis für webinar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AT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03" y="4335562"/>
            <a:ext cx="792655" cy="394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590569">
            <a:off x="1346469" y="4293096"/>
            <a:ext cx="2219884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s-ES" sz="1350" dirty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Training and </a:t>
            </a:r>
            <a:r>
              <a:rPr lang="es-ES" sz="1350" dirty="0" err="1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consultancy</a:t>
            </a:r>
            <a:endParaRPr lang="es-ES" sz="1350" dirty="0">
              <a:solidFill>
                <a:schemeClr val="dk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590569">
            <a:off x="1474107" y="4572383"/>
            <a:ext cx="2219884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s-ES" sz="1350" dirty="0" err="1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es-ES" sz="1350" dirty="0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sz="1350" dirty="0" err="1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support</a:t>
            </a:r>
            <a:r>
              <a:rPr lang="es-ES" sz="1350" dirty="0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sz="1350" dirty="0" err="1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events</a:t>
            </a:r>
            <a:endParaRPr lang="es-ES" sz="1350" dirty="0">
              <a:solidFill>
                <a:schemeClr val="dk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482966">
            <a:off x="5307069" y="4755642"/>
            <a:ext cx="1791500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Colloquia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conferences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482966">
            <a:off x="5298508" y="4757966"/>
            <a:ext cx="1791500" cy="300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  <a:hlinkClick r:id="rId7"/>
              </a:rPr>
              <a:t>Colloquia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  <a:hlinkClick r:id="rId7"/>
              </a:rPr>
              <a:t>/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conferences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29" grpId="0" animBg="1"/>
      <p:bldP spid="31" grpId="0" animBg="1"/>
      <p:bldP spid="32" grpId="0" animBg="1"/>
      <p:bldP spid="33" grpId="0" animBg="1"/>
      <p:bldP spid="2" grpId="0" animBg="1"/>
      <p:bldP spid="6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991577" y="1091930"/>
            <a:ext cx="7535779" cy="703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  <a:hlinkClick r:id="rId3"/>
              </a:rPr>
              <a:t>ECML training and 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  <a:hlinkClick r:id="rId3"/>
              </a:rPr>
              <a:t>consultancy 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  <a:t>for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  <a:t>member states</a:t>
            </a:r>
            <a: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en-US" altLang="de-DE" sz="3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911" y="2978725"/>
            <a:ext cx="189000" cy="189000"/>
          </a:xfrm>
          <a:prstGeom prst="rect">
            <a:avLst/>
          </a:prstGeom>
          <a:solidFill>
            <a:srgbClr val="C3C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666" y="3642141"/>
            <a:ext cx="189000" cy="189000"/>
          </a:xfrm>
          <a:prstGeom prst="rect">
            <a:avLst/>
          </a:prstGeom>
          <a:solidFill>
            <a:srgbClr val="3F8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6936" y="4910231"/>
            <a:ext cx="189000" cy="189000"/>
          </a:xfrm>
          <a:prstGeom prst="rect">
            <a:avLst/>
          </a:prstGeom>
          <a:solidFill>
            <a:srgbClr val="C9D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3959" y="2868885"/>
            <a:ext cx="3323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Language teacher 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education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Content and Language Integrated Learning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Use of ICT in support of language teaching and learning</a:t>
            </a:r>
            <a:endParaRPr lang="en-US" sz="1400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err="1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Plurilingual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and intercultural learning through </a:t>
            </a: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mobility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Using the European 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Language Portfolio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3421" y="2824276"/>
            <a:ext cx="3375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Supporting 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Multilingual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Classrooms*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Plurilingual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education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Testing and Assessment (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RELANG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)*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Quality 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education in </a:t>
            </a: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Romani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Quality assurance in language and citizenship courses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1577" y="1729178"/>
            <a:ext cx="7382402" cy="686707"/>
          </a:xfrm>
          <a:prstGeom prst="rect">
            <a:avLst/>
          </a:prstGeom>
          <a:solidFill>
            <a:srgbClr val="00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Targeted, tailored support to address national challenges</a:t>
            </a:r>
          </a:p>
        </p:txBody>
      </p:sp>
      <p:pic>
        <p:nvPicPr>
          <p:cNvPr id="2050" name="Picture 2" descr="http://www.ecml.at/Portals/1/images/logos/training-consultancy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45" y="60329"/>
            <a:ext cx="965855" cy="10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5259931"/>
            <a:ext cx="326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latin typeface="+mn-lt"/>
              </a:rPr>
              <a:t>* in </a:t>
            </a:r>
            <a:r>
              <a:rPr lang="de-AT" sz="1200" dirty="0" err="1" smtClean="0">
                <a:latin typeface="+mn-lt"/>
              </a:rPr>
              <a:t>cooperation</a:t>
            </a:r>
            <a:r>
              <a:rPr lang="de-AT" sz="1200" dirty="0" smtClean="0">
                <a:latin typeface="+mn-lt"/>
              </a:rPr>
              <a:t> </a:t>
            </a:r>
            <a:r>
              <a:rPr lang="de-AT" sz="1200" dirty="0" err="1" smtClean="0">
                <a:latin typeface="+mn-lt"/>
              </a:rPr>
              <a:t>with</a:t>
            </a:r>
            <a:r>
              <a:rPr lang="de-AT" sz="1200" dirty="0" smtClean="0">
                <a:latin typeface="+mn-lt"/>
              </a:rPr>
              <a:t> </a:t>
            </a:r>
            <a:r>
              <a:rPr lang="de-AT" sz="1200" dirty="0" err="1" smtClean="0">
                <a:latin typeface="+mn-lt"/>
              </a:rPr>
              <a:t>the</a:t>
            </a:r>
            <a:r>
              <a:rPr lang="de-AT" sz="1200" dirty="0" smtClean="0">
                <a:latin typeface="+mn-lt"/>
              </a:rPr>
              <a:t> European </a:t>
            </a:r>
            <a:r>
              <a:rPr lang="de-AT" sz="1200" dirty="0" err="1" smtClean="0">
                <a:latin typeface="+mn-lt"/>
              </a:rPr>
              <a:t>Commission</a:t>
            </a:r>
            <a:r>
              <a:rPr lang="de-AT" sz="1200" dirty="0" smtClean="0">
                <a:latin typeface="+mn-lt"/>
              </a:rPr>
              <a:t> </a:t>
            </a:r>
            <a:endParaRPr lang="de-AT" sz="12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0" y="5185352"/>
            <a:ext cx="1809633" cy="4142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4959" y="3347688"/>
            <a:ext cx="189000" cy="189000"/>
          </a:xfrm>
          <a:prstGeom prst="rect">
            <a:avLst/>
          </a:prstGeom>
          <a:solidFill>
            <a:srgbClr val="759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8911" y="3918928"/>
            <a:ext cx="189000" cy="189000"/>
          </a:xfrm>
          <a:prstGeom prst="rect">
            <a:avLst/>
          </a:prstGeom>
          <a:solidFill>
            <a:srgbClr val="E8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8911" y="4278838"/>
            <a:ext cx="189000" cy="189000"/>
          </a:xfrm>
          <a:prstGeom prst="rect">
            <a:avLst/>
          </a:prstGeom>
          <a:solidFill>
            <a:srgbClr val="C3C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4959" y="3666790"/>
            <a:ext cx="189000" cy="189000"/>
          </a:xfrm>
          <a:prstGeom prst="rect">
            <a:avLst/>
          </a:prstGeom>
          <a:solidFill>
            <a:srgbClr val="4C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6078" y="4331833"/>
            <a:ext cx="189000" cy="189000"/>
          </a:xfrm>
          <a:prstGeom prst="rect">
            <a:avLst/>
          </a:prstGeom>
          <a:solidFill>
            <a:srgbClr val="D4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576" y="3314940"/>
            <a:ext cx="189000" cy="189000"/>
          </a:xfrm>
          <a:prstGeom prst="rect">
            <a:avLst/>
          </a:prstGeom>
          <a:solidFill>
            <a:srgbClr val="E8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6078" y="3010333"/>
            <a:ext cx="189000" cy="189000"/>
          </a:xfrm>
          <a:prstGeom prst="rect">
            <a:avLst/>
          </a:prstGeom>
          <a:solidFill>
            <a:srgbClr val="C9D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188640"/>
            <a:ext cx="8291512" cy="792163"/>
          </a:xfrm>
        </p:spPr>
        <p:txBody>
          <a:bodyPr/>
          <a:lstStyle/>
          <a:p>
            <a:r>
              <a:rPr lang="es-ES" sz="3600" b="1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ECML </a:t>
            </a:r>
            <a:r>
              <a:rPr lang="es-ES" sz="3600" b="1" dirty="0" err="1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Thematic</a:t>
            </a:r>
            <a:r>
              <a:rPr lang="es-ES" sz="3600" b="1" dirty="0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 </a:t>
            </a:r>
            <a:r>
              <a:rPr lang="es-ES" sz="3600" b="1" dirty="0" err="1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A</a:t>
            </a:r>
            <a:r>
              <a:rPr lang="es-ES" sz="3600" b="1" dirty="0" err="1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reas</a:t>
            </a:r>
            <a:endParaRPr lang="es-ES" sz="3600" b="1" dirty="0">
              <a:solidFill>
                <a:srgbClr val="1F497D">
                  <a:lumMod val="75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976664" cy="5071462"/>
          </a:xfrm>
        </p:spPr>
      </p:pic>
    </p:spTree>
    <p:extLst>
      <p:ext uri="{BB962C8B-B14F-4D97-AF65-F5344CB8AC3E}">
        <p14:creationId xmlns:p14="http://schemas.microsoft.com/office/powerpoint/2010/main" val="21950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314</Words>
  <Application>Microsoft Office PowerPoint</Application>
  <PresentationFormat>On-screen Show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Estrangelo Edessa</vt:lpstr>
      <vt:lpstr>Verdana</vt:lpstr>
      <vt:lpstr>Office Theme</vt:lpstr>
      <vt:lpstr>7_Office Theme</vt:lpstr>
      <vt:lpstr>2_Office Theme</vt:lpstr>
      <vt:lpstr>ECML1</vt:lpstr>
      <vt:lpstr>3_Office Theme</vt:lpstr>
      <vt:lpstr>1_Office Theme</vt:lpstr>
      <vt:lpstr>4_Office Theme</vt:lpstr>
      <vt:lpstr>5_Office Theme</vt:lpstr>
      <vt:lpstr>6_Office Theme</vt:lpstr>
      <vt:lpstr>  Languages matter – now more than ever!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ECML training and consultancy  for member states  </vt:lpstr>
      <vt:lpstr>ECML Thematic Areas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Sarah Breslin</cp:lastModifiedBy>
  <cp:revision>736</cp:revision>
  <cp:lastPrinted>2018-01-17T12:33:18Z</cp:lastPrinted>
  <dcterms:created xsi:type="dcterms:W3CDTF">2011-11-11T11:03:57Z</dcterms:created>
  <dcterms:modified xsi:type="dcterms:W3CDTF">2018-01-17T12:34:04Z</dcterms:modified>
</cp:coreProperties>
</file>